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4">
  <p:sldMasterIdLst>
    <p:sldMasterId id="2147483672" r:id="rId1"/>
  </p:sldMasterIdLst>
  <p:notesMasterIdLst>
    <p:notesMasterId r:id="rId6"/>
  </p:notesMasterIdLst>
  <p:handoutMasterIdLst>
    <p:handoutMasterId r:id="rId7"/>
  </p:handoutMasterIdLst>
  <p:sldIdLst>
    <p:sldId id="1032" r:id="rId2"/>
    <p:sldId id="1033" r:id="rId3"/>
    <p:sldId id="1034" r:id="rId4"/>
    <p:sldId id="103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m Kilcullen" initials="LK" lastIdx="9" clrIdx="0">
    <p:extLst>
      <p:ext uri="{19B8F6BF-5375-455C-9EA6-DF929625EA0E}">
        <p15:presenceInfo xmlns:p15="http://schemas.microsoft.com/office/powerpoint/2012/main" userId="Liam Kilcullen" providerId="None"/>
      </p:ext>
    </p:extLst>
  </p:cmAuthor>
  <p:cmAuthor id="2" name="Venkataraman Ramkrishnan" initials="VR" lastIdx="1" clrIdx="1">
    <p:extLst>
      <p:ext uri="{19B8F6BF-5375-455C-9EA6-DF929625EA0E}">
        <p15:presenceInfo xmlns:p15="http://schemas.microsoft.com/office/powerpoint/2012/main" userId="S::venkat@gradiant.com::74fed353-63d4-4aeb-9cac-af6043e32303" providerId="AD"/>
      </p:ext>
    </p:extLst>
  </p:cmAuthor>
  <p:cmAuthor id="3" name="Chong Chun Yew" initials="CCY" lastIdx="6" clrIdx="2">
    <p:extLst>
      <p:ext uri="{19B8F6BF-5375-455C-9EA6-DF929625EA0E}">
        <p15:presenceInfo xmlns:p15="http://schemas.microsoft.com/office/powerpoint/2012/main" userId="S::cychong@gradiant.com::c6919947-5701-4a0a-b683-a5662361eb0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901"/>
    <a:srgbClr val="D46000"/>
    <a:srgbClr val="9B9B9B"/>
    <a:srgbClr val="42A21C"/>
    <a:srgbClr val="FE2C5D"/>
    <a:srgbClr val="CCCC00"/>
    <a:srgbClr val="FF2B5D"/>
    <a:srgbClr val="2DAD27"/>
    <a:srgbClr val="006699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17" autoAdjust="0"/>
    <p:restoredTop sz="94660"/>
  </p:normalViewPr>
  <p:slideViewPr>
    <p:cSldViewPr snapToGrid="0">
      <p:cViewPr varScale="1">
        <p:scale>
          <a:sx n="80" d="100"/>
          <a:sy n="80" d="100"/>
        </p:scale>
        <p:origin x="252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1" d="100"/>
          <a:sy n="71" d="100"/>
        </p:scale>
        <p:origin x="2523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2174B-0388-4FD2-A5C3-BFBB9A97C9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7D06E4-CD99-4D04-9749-C827C314B2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0E9FF-7898-495B-80A2-F2738E59A0A0}" type="datetimeFigureOut">
              <a:rPr lang="en-SG" smtClean="0"/>
              <a:t>11/3/2022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962D9C-762B-4CA5-A911-7898EDDA87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2532C-5B7D-4648-A31A-1D1D55D5BFE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5BE4F-74E3-4573-BFA9-4D49DB289B4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009115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D067F-DC6B-432B-9D49-7FECFD28E7B4}" type="datetimeFigureOut">
              <a:rPr lang="en-SG" smtClean="0"/>
              <a:t>11/3/2022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D9A96-60D0-4463-ABA1-7E9DD12E345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98700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lt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9"/>
          <p:cNvGrpSpPr/>
          <p:nvPr/>
        </p:nvGrpSpPr>
        <p:grpSpPr>
          <a:xfrm>
            <a:off x="-418254" y="-435466"/>
            <a:ext cx="10014644" cy="2182673"/>
            <a:chOff x="-313691" y="-18375"/>
            <a:chExt cx="7510983" cy="1637005"/>
          </a:xfrm>
        </p:grpSpPr>
        <p:sp>
          <p:nvSpPr>
            <p:cNvPr id="99" name="Google Shape;99;p9"/>
            <p:cNvSpPr/>
            <p:nvPr/>
          </p:nvSpPr>
          <p:spPr>
            <a:xfrm>
              <a:off x="256376" y="499825"/>
              <a:ext cx="6692400" cy="804900"/>
            </a:xfrm>
            <a:prstGeom prst="parallelogram">
              <a:avLst>
                <a:gd name="adj" fmla="val 5499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-313691" y="813730"/>
              <a:ext cx="754800" cy="8049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6442492" y="309450"/>
              <a:ext cx="754800" cy="8049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53899" y="237925"/>
              <a:ext cx="1000200" cy="10668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304107" y="-18375"/>
              <a:ext cx="420900" cy="4491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6589606" y="1038628"/>
              <a:ext cx="249600" cy="2661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849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 - Dark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3"/>
          <p:cNvGrpSpPr/>
          <p:nvPr/>
        </p:nvGrpSpPr>
        <p:grpSpPr>
          <a:xfrm>
            <a:off x="-418255" y="-24499"/>
            <a:ext cx="1823720" cy="2182673"/>
            <a:chOff x="-313691" y="-18375"/>
            <a:chExt cx="1367790" cy="1637005"/>
          </a:xfrm>
        </p:grpSpPr>
        <p:sp>
          <p:nvSpPr>
            <p:cNvPr id="145" name="Google Shape;145;p13"/>
            <p:cNvSpPr/>
            <p:nvPr/>
          </p:nvSpPr>
          <p:spPr>
            <a:xfrm>
              <a:off x="-313691" y="813730"/>
              <a:ext cx="754800" cy="8049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53899" y="237925"/>
              <a:ext cx="1000200" cy="10668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304107" y="-18375"/>
              <a:ext cx="420900" cy="4491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81617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100000">
              <a:schemeClr val="accent5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19433" y="661167"/>
            <a:ext cx="8035600" cy="10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19433" y="2112567"/>
            <a:ext cx="9332800" cy="39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▰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BM Plex Sans Light"/>
              <a:buChar char="╺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IBM Plex Sans Light"/>
              <a:buChar char="╺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╺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153650" y="6269535"/>
            <a:ext cx="1682783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en" dirty="0"/>
              <a:t>Chun Yew/Siva</a:t>
            </a:r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291C9BE4-EE74-4A5B-9B67-FBC9EA3295A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85871" y="5610758"/>
            <a:ext cx="3177927" cy="184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53188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9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89A753-4666-4D79-886A-E32E450F0049}"/>
              </a:ext>
            </a:extLst>
          </p:cNvPr>
          <p:cNvSpPr txBox="1"/>
          <p:nvPr/>
        </p:nvSpPr>
        <p:spPr>
          <a:xfrm>
            <a:off x="3760967" y="2441051"/>
            <a:ext cx="43224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Micron Taiwan feasibility study</a:t>
            </a:r>
            <a:endParaRPr lang="en-SG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150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7B3B8-BF44-4D2C-B357-BD6D0B32B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Distillation experiment (stage 1)</a:t>
            </a:r>
            <a:endParaRPr lang="en-SG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75242D9B-D17E-409C-850E-DD482CF460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632363"/>
              </p:ext>
            </p:extLst>
          </p:nvPr>
        </p:nvGraphicFramePr>
        <p:xfrm>
          <a:off x="3433373" y="1492925"/>
          <a:ext cx="8339471" cy="32142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3789">
                  <a:extLst>
                    <a:ext uri="{9D8B030D-6E8A-4147-A177-3AD203B41FA5}">
                      <a16:colId xmlns:a16="http://schemas.microsoft.com/office/drawing/2014/main" val="3050388003"/>
                    </a:ext>
                  </a:extLst>
                </a:gridCol>
                <a:gridCol w="1454537">
                  <a:extLst>
                    <a:ext uri="{9D8B030D-6E8A-4147-A177-3AD203B41FA5}">
                      <a16:colId xmlns:a16="http://schemas.microsoft.com/office/drawing/2014/main" val="2957406696"/>
                    </a:ext>
                  </a:extLst>
                </a:gridCol>
                <a:gridCol w="778605">
                  <a:extLst>
                    <a:ext uri="{9D8B030D-6E8A-4147-A177-3AD203B41FA5}">
                      <a16:colId xmlns:a16="http://schemas.microsoft.com/office/drawing/2014/main" val="2995704615"/>
                    </a:ext>
                  </a:extLst>
                </a:gridCol>
                <a:gridCol w="906946">
                  <a:extLst>
                    <a:ext uri="{9D8B030D-6E8A-4147-A177-3AD203B41FA5}">
                      <a16:colId xmlns:a16="http://schemas.microsoft.com/office/drawing/2014/main" val="2922508714"/>
                    </a:ext>
                  </a:extLst>
                </a:gridCol>
                <a:gridCol w="737189">
                  <a:extLst>
                    <a:ext uri="{9D8B030D-6E8A-4147-A177-3AD203B41FA5}">
                      <a16:colId xmlns:a16="http://schemas.microsoft.com/office/drawing/2014/main" val="3448425701"/>
                    </a:ext>
                  </a:extLst>
                </a:gridCol>
                <a:gridCol w="763059">
                  <a:extLst>
                    <a:ext uri="{9D8B030D-6E8A-4147-A177-3AD203B41FA5}">
                      <a16:colId xmlns:a16="http://schemas.microsoft.com/office/drawing/2014/main" val="2429628761"/>
                    </a:ext>
                  </a:extLst>
                </a:gridCol>
                <a:gridCol w="1232673">
                  <a:extLst>
                    <a:ext uri="{9D8B030D-6E8A-4147-A177-3AD203B41FA5}">
                      <a16:colId xmlns:a16="http://schemas.microsoft.com/office/drawing/2014/main" val="175043090"/>
                    </a:ext>
                  </a:extLst>
                </a:gridCol>
                <a:gridCol w="1232673">
                  <a:extLst>
                    <a:ext uri="{9D8B030D-6E8A-4147-A177-3AD203B41FA5}">
                      <a16:colId xmlns:a16="http://schemas.microsoft.com/office/drawing/2014/main" val="1430443767"/>
                    </a:ext>
                  </a:extLst>
                </a:gridCol>
              </a:tblGrid>
              <a:tr h="52259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Water sample</a:t>
                      </a:r>
                      <a:endParaRPr lang="en-SG" sz="1400" b="1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Composition</a:t>
                      </a:r>
                      <a:endParaRPr lang="en-SG" sz="1400" b="1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EC </a:t>
                      </a:r>
                    </a:p>
                    <a:p>
                      <a:pPr algn="ctr"/>
                      <a:r>
                        <a:rPr lang="en-US" sz="1400" b="1" dirty="0"/>
                        <a:t>(µs/cm)</a:t>
                      </a:r>
                      <a:endParaRPr lang="en-SG" sz="14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TDS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 (ppm)</a:t>
                      </a:r>
                      <a:endParaRPr lang="en-SG" sz="14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pH</a:t>
                      </a:r>
                      <a:endParaRPr lang="en-SG" sz="14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sz="1400" b="1" dirty="0"/>
                        <a:t>Ammonia (NH3)</a:t>
                      </a:r>
                    </a:p>
                    <a:p>
                      <a:pPr algn="ctr"/>
                      <a:r>
                        <a:rPr lang="en-SG" sz="1400" b="1" dirty="0"/>
                        <a:t>(ppm)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sz="1400" b="1" dirty="0"/>
                        <a:t>IPA</a:t>
                      </a:r>
                    </a:p>
                    <a:p>
                      <a:pPr algn="ctr"/>
                      <a:r>
                        <a:rPr lang="en-SG" sz="1400" b="1" dirty="0"/>
                        <a:t> (ppm)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852625"/>
                  </a:ext>
                </a:extLst>
              </a:tr>
              <a:tr h="522597">
                <a:tc rowSpan="5"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Feed </a:t>
                      </a:r>
                    </a:p>
                    <a:p>
                      <a:pPr algn="ctr"/>
                      <a:r>
                        <a:rPr lang="en-US" sz="1400" b="1" dirty="0"/>
                        <a:t>(synthetic water</a:t>
                      </a:r>
                      <a:r>
                        <a:rPr lang="en-US" sz="1400" dirty="0"/>
                        <a:t>)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Parameters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Value (ppm)</a:t>
                      </a:r>
                      <a:endParaRPr lang="en-SG" sz="14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549943"/>
                  </a:ext>
                </a:extLst>
              </a:tr>
              <a:tr h="329291"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Fluoride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718</a:t>
                      </a:r>
                      <a:endParaRPr lang="en-SG" sz="1400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3848</a:t>
                      </a:r>
                      <a:endParaRPr lang="en-SG" sz="1400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1998</a:t>
                      </a:r>
                      <a:endParaRPr lang="en-SG" sz="1400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10.1</a:t>
                      </a:r>
                      <a:endParaRPr lang="en-SG" sz="1400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SG" sz="1400" dirty="0"/>
                        <a:t>2250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SG" sz="1400" dirty="0"/>
                        <a:t>37083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402236"/>
                  </a:ext>
                </a:extLst>
              </a:tr>
              <a:tr h="329291"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NH3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2748</a:t>
                      </a:r>
                      <a:endParaRPr lang="en-SG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989250"/>
                  </a:ext>
                </a:extLst>
              </a:tr>
              <a:tr h="329291"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IPA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33131</a:t>
                      </a:r>
                      <a:endParaRPr lang="en-SG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533313"/>
                  </a:ext>
                </a:extLst>
              </a:tr>
              <a:tr h="329291">
                <a:tc vMerge="1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Feed </a:t>
                      </a:r>
                    </a:p>
                    <a:p>
                      <a:pPr algn="ctr"/>
                      <a:r>
                        <a:rPr lang="en-US" dirty="0"/>
                        <a:t>(synthetic water)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SiO2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438</a:t>
                      </a:r>
                      <a:endParaRPr lang="en-SG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3848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1998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10.1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539092"/>
                  </a:ext>
                </a:extLst>
              </a:tr>
              <a:tr h="52259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Bulk condensed</a:t>
                      </a:r>
                      <a:endParaRPr lang="en-SG" sz="1400" b="1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NH3/IPA solution</a:t>
                      </a:r>
                      <a:endParaRPr lang="en-SG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161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76.2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11.8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/>
                        <a:t>9793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r>
                        <a:rPr lang="en-SG" sz="1400" dirty="0"/>
                        <a:t>27083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2383066"/>
                  </a:ext>
                </a:extLst>
              </a:tr>
              <a:tr h="32929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Residue</a:t>
                      </a:r>
                      <a:endParaRPr lang="en-SG" sz="1400" b="1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N.A</a:t>
                      </a:r>
                      <a:endParaRPr lang="en-SG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4952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2615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9.2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/>
                        <a:t>TBC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r>
                        <a:rPr lang="en-SG" sz="1400" dirty="0"/>
                        <a:t>833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776599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DBFF2AC-5F6D-485B-8A82-F29E0E2ECED0}"/>
              </a:ext>
            </a:extLst>
          </p:cNvPr>
          <p:cNvSpPr txBox="1"/>
          <p:nvPr/>
        </p:nvSpPr>
        <p:spPr>
          <a:xfrm>
            <a:off x="3433372" y="6432779"/>
            <a:ext cx="4127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Other parameters (Si, F) to be confirmed.</a:t>
            </a:r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77AF8F-EDD8-4FB3-8766-EEF4CCB5F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56" y="1423342"/>
            <a:ext cx="2695003" cy="359333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0B8289-9A4E-480E-AF47-DC0464120C7A}"/>
              </a:ext>
            </a:extLst>
          </p:cNvPr>
          <p:cNvSpPr txBox="1"/>
          <p:nvPr/>
        </p:nvSpPr>
        <p:spPr>
          <a:xfrm>
            <a:off x="509700" y="5115467"/>
            <a:ext cx="238905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Testing condition: </a:t>
            </a:r>
          </a:p>
          <a:p>
            <a:r>
              <a:rPr lang="en-US" sz="1600" dirty="0"/>
              <a:t>96~99 °C</a:t>
            </a:r>
          </a:p>
          <a:p>
            <a:r>
              <a:rPr lang="en-US" sz="1600" dirty="0"/>
              <a:t>Mixing rate: 365 rpm</a:t>
            </a:r>
          </a:p>
          <a:p>
            <a:r>
              <a:rPr lang="en-US" sz="1600" dirty="0"/>
              <a:t>Recovery rate: 11%</a:t>
            </a:r>
          </a:p>
          <a:p>
            <a:endParaRPr lang="en-US" sz="1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C39164-4EF0-46CE-A035-ED00BD301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6949" y="4937116"/>
            <a:ext cx="3649892" cy="149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24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2C392-037F-428E-A134-F31BDF012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Distillation experiment (stage 2)</a:t>
            </a:r>
            <a:endParaRPr lang="en-SG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59889B5-DF65-4F46-800C-4DB2F9901C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8092597"/>
              </p:ext>
            </p:extLst>
          </p:nvPr>
        </p:nvGraphicFramePr>
        <p:xfrm>
          <a:off x="3379305" y="1448502"/>
          <a:ext cx="8441393" cy="358397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7817">
                  <a:extLst>
                    <a:ext uri="{9D8B030D-6E8A-4147-A177-3AD203B41FA5}">
                      <a16:colId xmlns:a16="http://schemas.microsoft.com/office/drawing/2014/main" val="3050388003"/>
                    </a:ext>
                  </a:extLst>
                </a:gridCol>
                <a:gridCol w="897466">
                  <a:extLst>
                    <a:ext uri="{9D8B030D-6E8A-4147-A177-3AD203B41FA5}">
                      <a16:colId xmlns:a16="http://schemas.microsoft.com/office/drawing/2014/main" val="2922508714"/>
                    </a:ext>
                  </a:extLst>
                </a:gridCol>
                <a:gridCol w="961572">
                  <a:extLst>
                    <a:ext uri="{9D8B030D-6E8A-4147-A177-3AD203B41FA5}">
                      <a16:colId xmlns:a16="http://schemas.microsoft.com/office/drawing/2014/main" val="3448425701"/>
                    </a:ext>
                  </a:extLst>
                </a:gridCol>
                <a:gridCol w="783503">
                  <a:extLst>
                    <a:ext uri="{9D8B030D-6E8A-4147-A177-3AD203B41FA5}">
                      <a16:colId xmlns:a16="http://schemas.microsoft.com/office/drawing/2014/main" val="2429628761"/>
                    </a:ext>
                  </a:extLst>
                </a:gridCol>
                <a:gridCol w="2200931">
                  <a:extLst>
                    <a:ext uri="{9D8B030D-6E8A-4147-A177-3AD203B41FA5}">
                      <a16:colId xmlns:a16="http://schemas.microsoft.com/office/drawing/2014/main" val="175043090"/>
                    </a:ext>
                  </a:extLst>
                </a:gridCol>
                <a:gridCol w="2120104">
                  <a:extLst>
                    <a:ext uri="{9D8B030D-6E8A-4147-A177-3AD203B41FA5}">
                      <a16:colId xmlns:a16="http://schemas.microsoft.com/office/drawing/2014/main" val="1430443767"/>
                    </a:ext>
                  </a:extLst>
                </a:gridCol>
              </a:tblGrid>
              <a:tr h="83655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Water sample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EC </a:t>
                      </a:r>
                    </a:p>
                    <a:p>
                      <a:pPr algn="ctr"/>
                      <a:r>
                        <a:rPr lang="en-US" sz="1400" b="1" dirty="0"/>
                        <a:t>(µs/cm)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TDS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 (ppm)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pH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b="1" dirty="0"/>
                        <a:t>Ammonia (NH3)</a:t>
                      </a:r>
                    </a:p>
                    <a:p>
                      <a:pPr algn="ctr"/>
                      <a:r>
                        <a:rPr lang="en-SG" sz="1400" b="1" dirty="0"/>
                        <a:t>(ppm)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b="1" dirty="0"/>
                        <a:t>IPA</a:t>
                      </a:r>
                    </a:p>
                    <a:p>
                      <a:pPr algn="ctr"/>
                      <a:r>
                        <a:rPr lang="en-SG" sz="1400" b="1" dirty="0"/>
                        <a:t> (ppm)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852625"/>
                  </a:ext>
                </a:extLst>
              </a:tr>
              <a:tr h="129344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Feed </a:t>
                      </a:r>
                    </a:p>
                    <a:p>
                      <a:pPr algn="ctr"/>
                      <a:r>
                        <a:rPr lang="en-US" sz="1400" b="1" dirty="0"/>
                        <a:t>(NH3/IPA condensed</a:t>
                      </a:r>
                      <a:r>
                        <a:rPr lang="en-US" sz="1400" dirty="0"/>
                        <a:t>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161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76.2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11.8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/>
                        <a:t>9793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r>
                        <a:rPr lang="en-SG" sz="1400" dirty="0"/>
                        <a:t>27083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402236"/>
                  </a:ext>
                </a:extLst>
              </a:tr>
              <a:tr h="935814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Distilled product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29.1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13.58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11.8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/>
                        <a:t>3461 (initial)</a:t>
                      </a:r>
                    </a:p>
                    <a:p>
                      <a:pPr algn="ctr"/>
                      <a:r>
                        <a:rPr lang="en-SG" sz="1400" dirty="0"/>
                        <a:t>65571 (first 2 hours)</a:t>
                      </a:r>
                    </a:p>
                    <a:p>
                      <a:pPr algn="ctr"/>
                      <a:r>
                        <a:rPr lang="en-SG" sz="1400" dirty="0"/>
                        <a:t>19428 (after 4 hours)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/>
                        <a:t>&gt; 625000 </a:t>
                      </a:r>
                      <a:r>
                        <a:rPr lang="en-SG" sz="1400" dirty="0"/>
                        <a:t>(first 2 hours)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2383066"/>
                  </a:ext>
                </a:extLst>
              </a:tr>
              <a:tr h="323362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Residue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264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124.8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10.8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/>
                        <a:t>10746 (at 7% recovery point)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/>
                        <a:t>362500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776599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57ED564-B112-40B4-807E-4FF11454308F}"/>
              </a:ext>
            </a:extLst>
          </p:cNvPr>
          <p:cNvSpPr txBox="1"/>
          <p:nvPr/>
        </p:nvSpPr>
        <p:spPr>
          <a:xfrm>
            <a:off x="477895" y="5380977"/>
            <a:ext cx="2901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Testing condition: </a:t>
            </a:r>
            <a:r>
              <a:rPr lang="en-US" sz="1600" dirty="0"/>
              <a:t>75 °C</a:t>
            </a:r>
          </a:p>
          <a:p>
            <a:endParaRPr lang="en-US" sz="1600" dirty="0"/>
          </a:p>
        </p:txBody>
      </p:sp>
      <p:pic>
        <p:nvPicPr>
          <p:cNvPr id="7" name="Picture 6" descr="A picture containing indoor, white, dirty&#10;&#10;Description automatically generated">
            <a:extLst>
              <a:ext uri="{FF2B5EF4-FFF2-40B4-BE49-F238E27FC236}">
                <a16:creationId xmlns:a16="http://schemas.microsoft.com/office/drawing/2014/main" id="{DCE9785E-183F-4D1D-A774-AD9765C9A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72233" y="1602547"/>
            <a:ext cx="4061571" cy="304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235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2C392-037F-428E-A134-F31BDF012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Distillation experiment (stage 2-modified protocol)</a:t>
            </a:r>
            <a:endParaRPr lang="en-SG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59889B5-DF65-4F46-800C-4DB2F9901C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792215"/>
              </p:ext>
            </p:extLst>
          </p:nvPr>
        </p:nvGraphicFramePr>
        <p:xfrm>
          <a:off x="3786361" y="1206864"/>
          <a:ext cx="7630174" cy="21299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5799">
                  <a:extLst>
                    <a:ext uri="{9D8B030D-6E8A-4147-A177-3AD203B41FA5}">
                      <a16:colId xmlns:a16="http://schemas.microsoft.com/office/drawing/2014/main" val="3050388003"/>
                    </a:ext>
                  </a:extLst>
                </a:gridCol>
                <a:gridCol w="811219">
                  <a:extLst>
                    <a:ext uri="{9D8B030D-6E8A-4147-A177-3AD203B41FA5}">
                      <a16:colId xmlns:a16="http://schemas.microsoft.com/office/drawing/2014/main" val="2922508714"/>
                    </a:ext>
                  </a:extLst>
                </a:gridCol>
                <a:gridCol w="869165">
                  <a:extLst>
                    <a:ext uri="{9D8B030D-6E8A-4147-A177-3AD203B41FA5}">
                      <a16:colId xmlns:a16="http://schemas.microsoft.com/office/drawing/2014/main" val="3448425701"/>
                    </a:ext>
                  </a:extLst>
                </a:gridCol>
                <a:gridCol w="708208">
                  <a:extLst>
                    <a:ext uri="{9D8B030D-6E8A-4147-A177-3AD203B41FA5}">
                      <a16:colId xmlns:a16="http://schemas.microsoft.com/office/drawing/2014/main" val="2429628761"/>
                    </a:ext>
                  </a:extLst>
                </a:gridCol>
                <a:gridCol w="1989421">
                  <a:extLst>
                    <a:ext uri="{9D8B030D-6E8A-4147-A177-3AD203B41FA5}">
                      <a16:colId xmlns:a16="http://schemas.microsoft.com/office/drawing/2014/main" val="175043090"/>
                    </a:ext>
                  </a:extLst>
                </a:gridCol>
                <a:gridCol w="1916362">
                  <a:extLst>
                    <a:ext uri="{9D8B030D-6E8A-4147-A177-3AD203B41FA5}">
                      <a16:colId xmlns:a16="http://schemas.microsoft.com/office/drawing/2014/main" val="1430443767"/>
                    </a:ext>
                  </a:extLst>
                </a:gridCol>
              </a:tblGrid>
              <a:tr h="83655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Water sample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EC </a:t>
                      </a:r>
                    </a:p>
                    <a:p>
                      <a:pPr algn="ctr"/>
                      <a:r>
                        <a:rPr lang="en-US" sz="1400" b="1" dirty="0"/>
                        <a:t>(µs/cm)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TDS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 (ppm)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pH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b="1" dirty="0"/>
                        <a:t>Ammonia (NH3)</a:t>
                      </a:r>
                    </a:p>
                    <a:p>
                      <a:pPr algn="ctr"/>
                      <a:r>
                        <a:rPr lang="en-SG" sz="1400" b="1" dirty="0"/>
                        <a:t>(ppm)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b="1" dirty="0"/>
                        <a:t>IPA</a:t>
                      </a:r>
                    </a:p>
                    <a:p>
                      <a:pPr algn="ctr"/>
                      <a:r>
                        <a:rPr lang="en-SG" sz="1400" b="1" dirty="0"/>
                        <a:t> (ppm)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852625"/>
                  </a:ext>
                </a:extLst>
              </a:tr>
              <a:tr h="129344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Feed </a:t>
                      </a:r>
                    </a:p>
                    <a:p>
                      <a:pPr algn="ctr"/>
                      <a:r>
                        <a:rPr lang="en-US" sz="1400" b="1" dirty="0"/>
                        <a:t>(NH3/IPA condensed</a:t>
                      </a:r>
                      <a:r>
                        <a:rPr lang="en-US" sz="1400" dirty="0"/>
                        <a:t>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161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76.2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11.8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400" dirty="0"/>
                        <a:t>65571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625000</a:t>
                      </a:r>
                      <a:endParaRPr lang="en-SG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40223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57ED564-B112-40B4-807E-4FF11454308F}"/>
              </a:ext>
            </a:extLst>
          </p:cNvPr>
          <p:cNvSpPr txBox="1"/>
          <p:nvPr/>
        </p:nvSpPr>
        <p:spPr>
          <a:xfrm>
            <a:off x="104184" y="5349172"/>
            <a:ext cx="31558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Testing condition: </a:t>
            </a:r>
            <a:r>
              <a:rPr lang="en-US" sz="1600" dirty="0"/>
              <a:t>60~70 °C</a:t>
            </a:r>
          </a:p>
          <a:p>
            <a:r>
              <a:rPr lang="en-US" sz="1600" dirty="0"/>
              <a:t>Allow NH</a:t>
            </a:r>
            <a:r>
              <a:rPr lang="en-US" sz="1600" baseline="-25000" dirty="0"/>
              <a:t>3</a:t>
            </a:r>
            <a:r>
              <a:rPr lang="en-US" sz="1600" dirty="0"/>
              <a:t> gas to evaporate and dissolve in a water solution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39ACCF-059A-45BF-9D37-D4D314447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632" y="1709203"/>
            <a:ext cx="3333667" cy="3411074"/>
          </a:xfrm>
          <a:prstGeom prst="rect">
            <a:avLst/>
          </a:prstGeom>
        </p:spPr>
      </p:pic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2D40AB54-5225-4341-8382-C161F18B15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833179"/>
              </p:ext>
            </p:extLst>
          </p:nvPr>
        </p:nvGraphicFramePr>
        <p:xfrm>
          <a:off x="3474721" y="3429000"/>
          <a:ext cx="8444286" cy="31926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7426">
                  <a:extLst>
                    <a:ext uri="{9D8B030D-6E8A-4147-A177-3AD203B41FA5}">
                      <a16:colId xmlns:a16="http://schemas.microsoft.com/office/drawing/2014/main" val="3050388003"/>
                    </a:ext>
                  </a:extLst>
                </a:gridCol>
                <a:gridCol w="786789">
                  <a:extLst>
                    <a:ext uri="{9D8B030D-6E8A-4147-A177-3AD203B41FA5}">
                      <a16:colId xmlns:a16="http://schemas.microsoft.com/office/drawing/2014/main" val="4251514214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922508714"/>
                    </a:ext>
                  </a:extLst>
                </a:gridCol>
                <a:gridCol w="803082">
                  <a:extLst>
                    <a:ext uri="{9D8B030D-6E8A-4147-A177-3AD203B41FA5}">
                      <a16:colId xmlns:a16="http://schemas.microsoft.com/office/drawing/2014/main" val="3448425701"/>
                    </a:ext>
                  </a:extLst>
                </a:gridCol>
                <a:gridCol w="1105231">
                  <a:extLst>
                    <a:ext uri="{9D8B030D-6E8A-4147-A177-3AD203B41FA5}">
                      <a16:colId xmlns:a16="http://schemas.microsoft.com/office/drawing/2014/main" val="2429628761"/>
                    </a:ext>
                  </a:extLst>
                </a:gridCol>
                <a:gridCol w="1256306">
                  <a:extLst>
                    <a:ext uri="{9D8B030D-6E8A-4147-A177-3AD203B41FA5}">
                      <a16:colId xmlns:a16="http://schemas.microsoft.com/office/drawing/2014/main" val="175043090"/>
                    </a:ext>
                  </a:extLst>
                </a:gridCol>
                <a:gridCol w="1061595">
                  <a:extLst>
                    <a:ext uri="{9D8B030D-6E8A-4147-A177-3AD203B41FA5}">
                      <a16:colId xmlns:a16="http://schemas.microsoft.com/office/drawing/2014/main" val="1430443767"/>
                    </a:ext>
                  </a:extLst>
                </a:gridCol>
                <a:gridCol w="1562337">
                  <a:extLst>
                    <a:ext uri="{9D8B030D-6E8A-4147-A177-3AD203B41FA5}">
                      <a16:colId xmlns:a16="http://schemas.microsoft.com/office/drawing/2014/main" val="269563404"/>
                    </a:ext>
                  </a:extLst>
                </a:gridCol>
              </a:tblGrid>
              <a:tr h="1071084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Water sample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T </a:t>
                      </a:r>
                    </a:p>
                    <a:p>
                      <a:pPr algn="ctr"/>
                      <a:r>
                        <a:rPr lang="en-US" sz="1400" b="1" dirty="0"/>
                        <a:t>(°C)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EC </a:t>
                      </a:r>
                    </a:p>
                    <a:p>
                      <a:pPr algn="ctr"/>
                      <a:r>
                        <a:rPr lang="en-US" sz="1400" b="1" dirty="0"/>
                        <a:t>(µs/cm)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TDS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 (ppm)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pH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NH</a:t>
                      </a:r>
                      <a:r>
                        <a:rPr lang="en-SG" sz="1400" b="1" i="0" u="none" strike="noStrike" cap="none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  <a:r>
                        <a:rPr lang="en-SG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 (%)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IPA (%)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NH</a:t>
                      </a:r>
                      <a:r>
                        <a:rPr lang="nl-NL" sz="1400" b="1" i="0" u="none" strike="noStrike" cap="none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  <a:r>
                        <a:rPr lang="nl-NL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+IPA dissolved in water(mg)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34852625"/>
                  </a:ext>
                </a:extLst>
              </a:tr>
              <a:tr h="1060807"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NH</a:t>
                      </a:r>
                      <a:r>
                        <a:rPr lang="en-US" sz="1400" b="1" baseline="-25000" dirty="0"/>
                        <a:t>3</a:t>
                      </a:r>
                      <a:r>
                        <a:rPr lang="en-US" sz="1400" b="1" dirty="0"/>
                        <a:t>/IPA dissolved sample</a:t>
                      </a:r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60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93.6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43.9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10.6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90.5</a:t>
                      </a:r>
                    </a:p>
                  </a:txBody>
                  <a:tcPr marL="6350" marR="6350" marT="635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9.5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48.3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62383066"/>
                  </a:ext>
                </a:extLst>
              </a:tr>
              <a:tr h="1060807">
                <a:tc vMerge="1">
                  <a:txBody>
                    <a:bodyPr/>
                    <a:lstStyle/>
                    <a:p>
                      <a:pPr algn="ctr"/>
                      <a:endParaRPr lang="en-SG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70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90.5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42.5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10.7</a:t>
                      </a:r>
                      <a:endParaRPr lang="en-SG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84.5</a:t>
                      </a:r>
                    </a:p>
                  </a:txBody>
                  <a:tcPr marL="6350" marR="6350" marT="635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15.5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59.0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158239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5543548"/>
      </p:ext>
    </p:extLst>
  </p:cSld>
  <p:clrMapOvr>
    <a:masterClrMapping/>
  </p:clrMapOvr>
</p:sld>
</file>

<file path=ppt/theme/theme1.xml><?xml version="1.0" encoding="utf-8"?>
<a:theme xmlns:a="http://schemas.openxmlformats.org/drawingml/2006/main" name="Surrey template">
  <a:themeElements>
    <a:clrScheme name="Custom 347">
      <a:dk1>
        <a:srgbClr val="061E3A"/>
      </a:dk1>
      <a:lt1>
        <a:srgbClr val="FFFFFF"/>
      </a:lt1>
      <a:dk2>
        <a:srgbClr val="757C83"/>
      </a:dk2>
      <a:lt2>
        <a:srgbClr val="EBF0F3"/>
      </a:lt2>
      <a:accent1>
        <a:srgbClr val="7FCA20"/>
      </a:accent1>
      <a:accent2>
        <a:srgbClr val="02C1D3"/>
      </a:accent2>
      <a:accent3>
        <a:srgbClr val="66BDE8"/>
      </a:accent3>
      <a:accent4>
        <a:srgbClr val="1985D2"/>
      </a:accent4>
      <a:accent5>
        <a:srgbClr val="184880"/>
      </a:accent5>
      <a:accent6>
        <a:srgbClr val="061E3A"/>
      </a:accent6>
      <a:hlink>
        <a:srgbClr val="1985D2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40673323D1144D873BA7C222ED3D1B" ma:contentTypeVersion="13" ma:contentTypeDescription="Create a new document." ma:contentTypeScope="" ma:versionID="a5b1be9f823c097e36de770aa86711fe">
  <xsd:schema xmlns:xsd="http://www.w3.org/2001/XMLSchema" xmlns:xs="http://www.w3.org/2001/XMLSchema" xmlns:p="http://schemas.microsoft.com/office/2006/metadata/properties" xmlns:ns2="7847ee4b-d4dc-40cd-997c-57bfdcd8b5cc" xmlns:ns3="dfa653b6-8f75-49cd-860f-fac65c77d917" targetNamespace="http://schemas.microsoft.com/office/2006/metadata/properties" ma:root="true" ma:fieldsID="b2c97a832bc73a2dd8c7b173ac696ab6" ns2:_="" ns3:_="">
    <xsd:import namespace="7847ee4b-d4dc-40cd-997c-57bfdcd8b5cc"/>
    <xsd:import namespace="dfa653b6-8f75-49cd-860f-fac65c77d9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47ee4b-d4dc-40cd-997c-57bfdcd8b5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21314e52-6724-4b18-8467-0e99aa107f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a653b6-8f75-49cd-860f-fac65c77d91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4ca4788a-e211-4e8a-a860-af2af1a5bf2b}" ma:internalName="TaxCatchAll" ma:showField="CatchAllData" ma:web="dfa653b6-8f75-49cd-860f-fac65c77d91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a653b6-8f75-49cd-860f-fac65c77d917" xsi:nil="true"/>
    <lcf76f155ced4ddcb4097134ff3c332f xmlns="7847ee4b-d4dc-40cd-997c-57bfdcd8b5cc">
      <Terms xmlns="http://schemas.microsoft.com/office/infopath/2007/PartnerControls"/>
    </lcf76f155ced4ddcb4097134ff3c332f>
    <MediaLengthInSeconds xmlns="7847ee4b-d4dc-40cd-997c-57bfdcd8b5cc" xsi:nil="true"/>
  </documentManagement>
</p:properties>
</file>

<file path=customXml/itemProps1.xml><?xml version="1.0" encoding="utf-8"?>
<ds:datastoreItem xmlns:ds="http://schemas.openxmlformats.org/officeDocument/2006/customXml" ds:itemID="{87DC3D67-83D1-4ED6-8F5B-32D2F02231C0}"/>
</file>

<file path=customXml/itemProps2.xml><?xml version="1.0" encoding="utf-8"?>
<ds:datastoreItem xmlns:ds="http://schemas.openxmlformats.org/officeDocument/2006/customXml" ds:itemID="{3F5D6731-6018-4AD7-9D46-13056CDA8D70}"/>
</file>

<file path=customXml/itemProps3.xml><?xml version="1.0" encoding="utf-8"?>
<ds:datastoreItem xmlns:ds="http://schemas.openxmlformats.org/officeDocument/2006/customXml" ds:itemID="{AD7B64ED-2EC5-4B26-9441-DE6EDD99EF97}"/>
</file>

<file path=docProps/app.xml><?xml version="1.0" encoding="utf-8"?>
<Properties xmlns="http://schemas.openxmlformats.org/officeDocument/2006/extended-properties" xmlns:vt="http://schemas.openxmlformats.org/officeDocument/2006/docPropsVTypes">
  <TotalTime>53655</TotalTime>
  <Words>313</Words>
  <Application>Microsoft Office PowerPoint</Application>
  <PresentationFormat>Widescreen</PresentationFormat>
  <Paragraphs>128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IBM Plex Sans</vt:lpstr>
      <vt:lpstr>IBM Plex Sans Light</vt:lpstr>
      <vt:lpstr>Merriweather</vt:lpstr>
      <vt:lpstr>Surrey template</vt:lpstr>
      <vt:lpstr>PowerPoint Presentation</vt:lpstr>
      <vt:lpstr>Distillation experiment (stage 1)</vt:lpstr>
      <vt:lpstr>Distillation experiment (stage 2)</vt:lpstr>
      <vt:lpstr>Distillation experiment (stage 2-modified protocol)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Venkataraman Ramkrishnan</dc:creator>
  <cp:lastModifiedBy>Li Ye</cp:lastModifiedBy>
  <cp:revision>648</cp:revision>
  <cp:lastPrinted>2020-05-29T10:39:35Z</cp:lastPrinted>
  <dcterms:created xsi:type="dcterms:W3CDTF">2020-05-22T06:36:29Z</dcterms:created>
  <dcterms:modified xsi:type="dcterms:W3CDTF">2022-03-11T10:36:09Z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0x010100C540673323D1144D873BA7C222ED3D1B</vt:lpwstr>
  </property>
  <property fmtid="{D5CDD505-2E9C-101B-9397-08002B2CF9AE}" pid="3" name="Order">
    <vt:r8>155000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MediaServiceImageTags">
    <vt:lpwstr/>
  </property>
</Properties>
</file>